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sldIdLst>
    <p:sldId id="278" r:id="rId5"/>
    <p:sldId id="279" r:id="rId6"/>
    <p:sldId id="296" r:id="rId7"/>
    <p:sldId id="297" r:id="rId8"/>
    <p:sldId id="298" r:id="rId9"/>
    <p:sldId id="299" r:id="rId10"/>
    <p:sldId id="300" r:id="rId11"/>
    <p:sldId id="301" r:id="rId12"/>
    <p:sldId id="302" r:id="rId13"/>
    <p:sldId id="312" r:id="rId14"/>
    <p:sldId id="303" r:id="rId15"/>
    <p:sldId id="306" r:id="rId16"/>
    <p:sldId id="307" r:id="rId17"/>
    <p:sldId id="308" r:id="rId18"/>
    <p:sldId id="309" r:id="rId19"/>
    <p:sldId id="310" r:id="rId20"/>
    <p:sldId id="311" r:id="rId21"/>
    <p:sldId id="304" r:id="rId22"/>
    <p:sldId id="305" r:id="rId23"/>
    <p:sldId id="313" r:id="rId24"/>
    <p:sldId id="314"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8/9/2022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678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06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70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29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750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354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1918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7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270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770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4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070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78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209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365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460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26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429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568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95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8/9/2022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CA2 Movie Review App (FWD)</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63924" y="4157933"/>
            <a:ext cx="3717421" cy="1026543"/>
          </a:xfrm>
        </p:spPr>
        <p:txBody>
          <a:bodyPr>
            <a:normAutofit fontScale="47500" lnSpcReduction="20000"/>
          </a:bodyPr>
          <a:lstStyle/>
          <a:p>
            <a:pPr algn="l"/>
            <a:r>
              <a:rPr lang="en-US" sz="2300" dirty="0"/>
              <a:t>Chan </a:t>
            </a:r>
            <a:r>
              <a:rPr lang="en-US"/>
              <a:t>Jia Yi  (</a:t>
            </a:r>
            <a:r>
              <a:rPr lang="en-US" sz="2300"/>
              <a:t>P7337992)</a:t>
            </a:r>
            <a:endParaRPr lang="en-US" sz="2300" dirty="0"/>
          </a:p>
          <a:p>
            <a:pPr algn="l"/>
            <a:r>
              <a:rPr lang="en-US" sz="2300" dirty="0"/>
              <a:t>9 August 2022</a:t>
            </a:r>
          </a:p>
          <a:p>
            <a:pPr algn="l"/>
            <a:r>
              <a:rPr lang="en-US" sz="2300" dirty="0" err="1"/>
              <a:t>Github</a:t>
            </a:r>
            <a:r>
              <a:rPr lang="en-US" sz="2300" dirty="0"/>
              <a:t>: https://github.com/cjy93/FWD_bootstrap_movie_review_app</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[].html (for [] from 0 to 42)</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Review details page, but this is called from “movieDetail.html”, it is an</a:t>
            </a:r>
            <a:r>
              <a:rPr lang="en-US" sz="1400" b="1" dirty="0"/>
              <a:t> embedded </a:t>
            </a:r>
            <a:r>
              <a:rPr lang="en-US" sz="1400" dirty="0"/>
              <a:t>html code</a:t>
            </a:r>
          </a:p>
          <a:p>
            <a:pPr marL="379800" lvl="0" indent="-342900">
              <a:lnSpc>
                <a:spcPct val="100000"/>
              </a:lnSpc>
              <a:buAutoNum type="arabicParenR"/>
            </a:pPr>
            <a:r>
              <a:rPr lang="en-US" sz="1400" dirty="0"/>
              <a:t>Notice there is a “Back” option because there is no way to get back to “movieDetail.html” otherwise</a:t>
            </a:r>
          </a:p>
        </p:txBody>
      </p:sp>
      <p:pic>
        <p:nvPicPr>
          <p:cNvPr id="5" name="Picture 4">
            <a:extLst>
              <a:ext uri="{FF2B5EF4-FFF2-40B4-BE49-F238E27FC236}">
                <a16:creationId xmlns:a16="http://schemas.microsoft.com/office/drawing/2014/main" id="{E9C17A6C-8896-58BD-38C4-5DCFF7276B6F}"/>
              </a:ext>
            </a:extLst>
          </p:cNvPr>
          <p:cNvPicPr>
            <a:picLocks noChangeAspect="1"/>
          </p:cNvPicPr>
          <p:nvPr/>
        </p:nvPicPr>
        <p:blipFill>
          <a:blip r:embed="rId4"/>
          <a:stretch>
            <a:fillRect/>
          </a:stretch>
        </p:blipFill>
        <p:spPr>
          <a:xfrm>
            <a:off x="3256823" y="0"/>
            <a:ext cx="8935177" cy="4545967"/>
          </a:xfrm>
          <a:prstGeom prst="rect">
            <a:avLst/>
          </a:prstGeom>
        </p:spPr>
      </p:pic>
    </p:spTree>
    <p:extLst>
      <p:ext uri="{BB962C8B-B14F-4D97-AF65-F5344CB8AC3E}">
        <p14:creationId xmlns:p14="http://schemas.microsoft.com/office/powerpoint/2010/main" val="1764318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Promotion.html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Navigate to “Promotion.html” with the navigation bar.</a:t>
            </a:r>
          </a:p>
          <a:p>
            <a:pPr marL="379800" lvl="0" indent="-342900">
              <a:lnSpc>
                <a:spcPct val="100000"/>
              </a:lnSpc>
              <a:buAutoNum type="arabicParenR"/>
            </a:pPr>
            <a:r>
              <a:rPr lang="en-US" sz="1400" dirty="0"/>
              <a:t>At top is the </a:t>
            </a:r>
            <a:r>
              <a:rPr lang="en-US" sz="1400" b="1" dirty="0">
                <a:solidFill>
                  <a:srgbClr val="FF0000"/>
                </a:solidFill>
              </a:rPr>
              <a:t>Bootstrap Carousel </a:t>
            </a:r>
            <a:r>
              <a:rPr lang="en-US" sz="1400" dirty="0"/>
              <a:t>followed with </a:t>
            </a:r>
            <a:r>
              <a:rPr lang="en-US" sz="1400" b="1" dirty="0">
                <a:solidFill>
                  <a:srgbClr val="FF0000"/>
                </a:solidFill>
              </a:rPr>
              <a:t>Bootstrap Cards</a:t>
            </a:r>
          </a:p>
          <a:p>
            <a:pPr marL="379800" lvl="0" indent="-342900">
              <a:lnSpc>
                <a:spcPct val="100000"/>
              </a:lnSpc>
              <a:buAutoNum type="arabicParenR"/>
            </a:pPr>
            <a:r>
              <a:rPr lang="en-US" sz="1400" dirty="0"/>
              <a:t>Click on the cards “Find Out More” to lead to “cathaypromotions.html”, “goldenVpromotions.html” and “shawpromotions.html”</a:t>
            </a:r>
          </a:p>
        </p:txBody>
      </p:sp>
      <p:pic>
        <p:nvPicPr>
          <p:cNvPr id="6" name="Picture 5">
            <a:extLst>
              <a:ext uri="{FF2B5EF4-FFF2-40B4-BE49-F238E27FC236}">
                <a16:creationId xmlns:a16="http://schemas.microsoft.com/office/drawing/2014/main" id="{563BF430-B823-CF50-41D1-995BA2AD6024}"/>
              </a:ext>
            </a:extLst>
          </p:cNvPr>
          <p:cNvPicPr>
            <a:picLocks noChangeAspect="1"/>
          </p:cNvPicPr>
          <p:nvPr/>
        </p:nvPicPr>
        <p:blipFill>
          <a:blip r:embed="rId4"/>
          <a:stretch>
            <a:fillRect/>
          </a:stretch>
        </p:blipFill>
        <p:spPr>
          <a:xfrm>
            <a:off x="2849919" y="69851"/>
            <a:ext cx="9342081" cy="4705350"/>
          </a:xfrm>
          <a:prstGeom prst="rect">
            <a:avLst/>
          </a:prstGeom>
        </p:spPr>
      </p:pic>
    </p:spTree>
    <p:extLst>
      <p:ext uri="{BB962C8B-B14F-4D97-AF65-F5344CB8AC3E}">
        <p14:creationId xmlns:p14="http://schemas.microsoft.com/office/powerpoint/2010/main" val="1472501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Cathaypromotions.html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There are 2 </a:t>
            </a:r>
            <a:r>
              <a:rPr lang="en-US" sz="1400" b="1" dirty="0">
                <a:solidFill>
                  <a:srgbClr val="FF0000"/>
                </a:solidFill>
              </a:rPr>
              <a:t>Bootstrap Carousels </a:t>
            </a:r>
            <a:r>
              <a:rPr lang="en-US" sz="1400" dirty="0"/>
              <a:t>and one </a:t>
            </a:r>
            <a:r>
              <a:rPr lang="en-US" sz="1400" b="1" dirty="0">
                <a:solidFill>
                  <a:srgbClr val="FF0000"/>
                </a:solidFill>
              </a:rPr>
              <a:t>Bootstrap Card</a:t>
            </a:r>
          </a:p>
          <a:p>
            <a:pPr marL="379800" lvl="0" indent="-342900">
              <a:lnSpc>
                <a:spcPct val="100000"/>
              </a:lnSpc>
              <a:buAutoNum type="arabicParenR"/>
            </a:pPr>
            <a:r>
              <a:rPr lang="en-US" sz="1400" dirty="0"/>
              <a:t>Clicking on the cards will lead to the official “https://www.cathaycineplexes.com.sg/”</a:t>
            </a:r>
          </a:p>
        </p:txBody>
      </p:sp>
      <p:pic>
        <p:nvPicPr>
          <p:cNvPr id="6" name="Picture 5">
            <a:extLst>
              <a:ext uri="{FF2B5EF4-FFF2-40B4-BE49-F238E27FC236}">
                <a16:creationId xmlns:a16="http://schemas.microsoft.com/office/drawing/2014/main" id="{2C524CB8-4926-9534-99FD-3B1B00D666B3}"/>
              </a:ext>
            </a:extLst>
          </p:cNvPr>
          <p:cNvPicPr>
            <a:picLocks noChangeAspect="1"/>
          </p:cNvPicPr>
          <p:nvPr/>
        </p:nvPicPr>
        <p:blipFill>
          <a:blip r:embed="rId4"/>
          <a:stretch>
            <a:fillRect/>
          </a:stretch>
        </p:blipFill>
        <p:spPr>
          <a:xfrm>
            <a:off x="2826326" y="0"/>
            <a:ext cx="9264073" cy="4666131"/>
          </a:xfrm>
          <a:prstGeom prst="rect">
            <a:avLst/>
          </a:prstGeom>
        </p:spPr>
      </p:pic>
    </p:spTree>
    <p:extLst>
      <p:ext uri="{BB962C8B-B14F-4D97-AF65-F5344CB8AC3E}">
        <p14:creationId xmlns:p14="http://schemas.microsoft.com/office/powerpoint/2010/main" val="2094852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goldenVpromotion.html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There are 2 </a:t>
            </a:r>
            <a:r>
              <a:rPr lang="en-US" sz="1400" b="1" dirty="0">
                <a:solidFill>
                  <a:srgbClr val="FF0000"/>
                </a:solidFill>
              </a:rPr>
              <a:t>Bootstrap Carousels </a:t>
            </a:r>
            <a:r>
              <a:rPr lang="en-US" sz="1400" dirty="0"/>
              <a:t>and one </a:t>
            </a:r>
            <a:r>
              <a:rPr lang="en-US" sz="1400" b="1" dirty="0">
                <a:solidFill>
                  <a:srgbClr val="FF0000"/>
                </a:solidFill>
              </a:rPr>
              <a:t>Bootstrap Card</a:t>
            </a:r>
          </a:p>
          <a:p>
            <a:pPr marL="379800" lvl="0" indent="-342900">
              <a:lnSpc>
                <a:spcPct val="100000"/>
              </a:lnSpc>
              <a:buAutoNum type="arabicParenR"/>
            </a:pPr>
            <a:r>
              <a:rPr lang="en-US" sz="1400" dirty="0"/>
              <a:t>Clicking on the cards will lead to the official “https://www.gv.com.sg/”</a:t>
            </a:r>
          </a:p>
        </p:txBody>
      </p:sp>
      <p:pic>
        <p:nvPicPr>
          <p:cNvPr id="6" name="Picture 5">
            <a:extLst>
              <a:ext uri="{FF2B5EF4-FFF2-40B4-BE49-F238E27FC236}">
                <a16:creationId xmlns:a16="http://schemas.microsoft.com/office/drawing/2014/main" id="{DCA9D5BA-2330-9EA5-9EF2-DD13C3BB6FBC}"/>
              </a:ext>
            </a:extLst>
          </p:cNvPr>
          <p:cNvPicPr>
            <a:picLocks noChangeAspect="1"/>
          </p:cNvPicPr>
          <p:nvPr/>
        </p:nvPicPr>
        <p:blipFill>
          <a:blip r:embed="rId4"/>
          <a:stretch>
            <a:fillRect/>
          </a:stretch>
        </p:blipFill>
        <p:spPr>
          <a:xfrm>
            <a:off x="2681785" y="0"/>
            <a:ext cx="9291782" cy="4682550"/>
          </a:xfrm>
          <a:prstGeom prst="rect">
            <a:avLst/>
          </a:prstGeom>
        </p:spPr>
      </p:pic>
    </p:spTree>
    <p:extLst>
      <p:ext uri="{BB962C8B-B14F-4D97-AF65-F5344CB8AC3E}">
        <p14:creationId xmlns:p14="http://schemas.microsoft.com/office/powerpoint/2010/main" val="3807379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shawpromotion.html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There are 2 </a:t>
            </a:r>
            <a:r>
              <a:rPr lang="en-US" sz="1400" b="1" dirty="0">
                <a:solidFill>
                  <a:srgbClr val="FF0000"/>
                </a:solidFill>
              </a:rPr>
              <a:t>Bootstrap Carousels </a:t>
            </a:r>
            <a:r>
              <a:rPr lang="en-US" sz="1400" dirty="0"/>
              <a:t>and one </a:t>
            </a:r>
            <a:r>
              <a:rPr lang="en-US" sz="1400" b="1" dirty="0">
                <a:solidFill>
                  <a:srgbClr val="FF0000"/>
                </a:solidFill>
              </a:rPr>
              <a:t>Bootstrap Card</a:t>
            </a:r>
          </a:p>
          <a:p>
            <a:pPr marL="379800" lvl="0" indent="-342900">
              <a:lnSpc>
                <a:spcPct val="100000"/>
              </a:lnSpc>
              <a:buAutoNum type="arabicParenR"/>
            </a:pPr>
            <a:r>
              <a:rPr lang="en-US" sz="1400" dirty="0"/>
              <a:t>Clicking on the cards will lead to the official “https://www.shaw.sg/”</a:t>
            </a:r>
          </a:p>
        </p:txBody>
      </p:sp>
      <p:pic>
        <p:nvPicPr>
          <p:cNvPr id="6" name="Picture 5">
            <a:extLst>
              <a:ext uri="{FF2B5EF4-FFF2-40B4-BE49-F238E27FC236}">
                <a16:creationId xmlns:a16="http://schemas.microsoft.com/office/drawing/2014/main" id="{707D993C-CD9C-9633-A3AD-E87A0D5B7D28}"/>
              </a:ext>
            </a:extLst>
          </p:cNvPr>
          <p:cNvPicPr>
            <a:picLocks noChangeAspect="1"/>
          </p:cNvPicPr>
          <p:nvPr/>
        </p:nvPicPr>
        <p:blipFill>
          <a:blip r:embed="rId4"/>
          <a:stretch>
            <a:fillRect/>
          </a:stretch>
        </p:blipFill>
        <p:spPr>
          <a:xfrm>
            <a:off x="2666231" y="0"/>
            <a:ext cx="9525769" cy="4802909"/>
          </a:xfrm>
          <a:prstGeom prst="rect">
            <a:avLst/>
          </a:prstGeom>
        </p:spPr>
      </p:pic>
    </p:spTree>
    <p:extLst>
      <p:ext uri="{BB962C8B-B14F-4D97-AF65-F5344CB8AC3E}">
        <p14:creationId xmlns:p14="http://schemas.microsoft.com/office/powerpoint/2010/main" val="3911872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contact.html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Form using </a:t>
            </a:r>
            <a:r>
              <a:rPr lang="en-US" sz="1400" b="1" dirty="0">
                <a:solidFill>
                  <a:srgbClr val="FF0000"/>
                </a:solidFill>
              </a:rPr>
              <a:t>Bootstrap Form</a:t>
            </a:r>
          </a:p>
          <a:p>
            <a:pPr marL="379800" lvl="0" indent="-342900">
              <a:lnSpc>
                <a:spcPct val="100000"/>
              </a:lnSpc>
              <a:buAutoNum type="arabicParenR"/>
            </a:pPr>
            <a:r>
              <a:rPr lang="en-US" sz="1400" dirty="0"/>
              <a:t>Implemented form checking</a:t>
            </a:r>
          </a:p>
          <a:p>
            <a:pPr marL="379800" lvl="0" indent="-342900">
              <a:lnSpc>
                <a:spcPct val="100000"/>
              </a:lnSpc>
              <a:buAutoNum type="arabicParenR"/>
            </a:pPr>
            <a:r>
              <a:rPr lang="en-US" sz="1400" dirty="0"/>
              <a:t>Submit buttons and Reset buttons are working. Reset clears everything out. Submit sends the data to my google form, and returns if the POST request was working</a:t>
            </a:r>
          </a:p>
        </p:txBody>
      </p:sp>
      <p:pic>
        <p:nvPicPr>
          <p:cNvPr id="6" name="Picture 5">
            <a:extLst>
              <a:ext uri="{FF2B5EF4-FFF2-40B4-BE49-F238E27FC236}">
                <a16:creationId xmlns:a16="http://schemas.microsoft.com/office/drawing/2014/main" id="{86E9E589-F5A3-B226-7CBF-A7013EECEE23}"/>
              </a:ext>
            </a:extLst>
          </p:cNvPr>
          <p:cNvPicPr>
            <a:picLocks noChangeAspect="1"/>
          </p:cNvPicPr>
          <p:nvPr/>
        </p:nvPicPr>
        <p:blipFill>
          <a:blip r:embed="rId4"/>
          <a:stretch>
            <a:fillRect/>
          </a:stretch>
        </p:blipFill>
        <p:spPr>
          <a:xfrm>
            <a:off x="214416" y="172038"/>
            <a:ext cx="4333333" cy="942857"/>
          </a:xfrm>
          <a:prstGeom prst="rect">
            <a:avLst/>
          </a:prstGeom>
        </p:spPr>
      </p:pic>
      <p:pic>
        <p:nvPicPr>
          <p:cNvPr id="8" name="Picture 7">
            <a:extLst>
              <a:ext uri="{FF2B5EF4-FFF2-40B4-BE49-F238E27FC236}">
                <a16:creationId xmlns:a16="http://schemas.microsoft.com/office/drawing/2014/main" id="{6EAF6F80-8D97-BB9E-D2F3-1AAFEFDE05EC}"/>
              </a:ext>
            </a:extLst>
          </p:cNvPr>
          <p:cNvPicPr>
            <a:picLocks noChangeAspect="1"/>
          </p:cNvPicPr>
          <p:nvPr/>
        </p:nvPicPr>
        <p:blipFill>
          <a:blip r:embed="rId5"/>
          <a:stretch>
            <a:fillRect/>
          </a:stretch>
        </p:blipFill>
        <p:spPr>
          <a:xfrm>
            <a:off x="4127492" y="207879"/>
            <a:ext cx="8064508" cy="4208307"/>
          </a:xfrm>
          <a:prstGeom prst="rect">
            <a:avLst/>
          </a:prstGeom>
        </p:spPr>
      </p:pic>
    </p:spTree>
    <p:extLst>
      <p:ext uri="{BB962C8B-B14F-4D97-AF65-F5344CB8AC3E}">
        <p14:creationId xmlns:p14="http://schemas.microsoft.com/office/powerpoint/2010/main" val="400493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contact.html (working POST request)</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If form submitted successfully, a success message in </a:t>
            </a:r>
            <a:r>
              <a:rPr lang="en-US" sz="1400" dirty="0">
                <a:solidFill>
                  <a:srgbClr val="00B050"/>
                </a:solidFill>
              </a:rPr>
              <a:t>Green</a:t>
            </a:r>
            <a:r>
              <a:rPr lang="en-US" sz="1400" dirty="0"/>
              <a:t> will appear on the page.</a:t>
            </a:r>
          </a:p>
          <a:p>
            <a:pPr marL="379800" lvl="0" indent="-342900">
              <a:lnSpc>
                <a:spcPct val="100000"/>
              </a:lnSpc>
              <a:buAutoNum type="arabicParenR"/>
            </a:pPr>
            <a:r>
              <a:rPr lang="en-US" sz="1400" dirty="0"/>
              <a:t>If not successful, an error message in </a:t>
            </a:r>
            <a:r>
              <a:rPr lang="en-US" sz="1400" dirty="0">
                <a:solidFill>
                  <a:srgbClr val="FF0000"/>
                </a:solidFill>
              </a:rPr>
              <a:t>Red</a:t>
            </a:r>
            <a:r>
              <a:rPr lang="en-US" sz="1400" dirty="0"/>
              <a:t> will appear.</a:t>
            </a:r>
          </a:p>
        </p:txBody>
      </p:sp>
      <p:pic>
        <p:nvPicPr>
          <p:cNvPr id="6" name="Picture 5">
            <a:extLst>
              <a:ext uri="{FF2B5EF4-FFF2-40B4-BE49-F238E27FC236}">
                <a16:creationId xmlns:a16="http://schemas.microsoft.com/office/drawing/2014/main" id="{6B6D8141-E626-D781-B5ED-69232E272515}"/>
              </a:ext>
            </a:extLst>
          </p:cNvPr>
          <p:cNvPicPr>
            <a:picLocks noChangeAspect="1"/>
          </p:cNvPicPr>
          <p:nvPr/>
        </p:nvPicPr>
        <p:blipFill>
          <a:blip r:embed="rId4"/>
          <a:stretch>
            <a:fillRect/>
          </a:stretch>
        </p:blipFill>
        <p:spPr>
          <a:xfrm>
            <a:off x="3081733" y="70681"/>
            <a:ext cx="8909196" cy="4482703"/>
          </a:xfrm>
          <a:prstGeom prst="rect">
            <a:avLst/>
          </a:prstGeom>
        </p:spPr>
      </p:pic>
    </p:spTree>
    <p:extLst>
      <p:ext uri="{BB962C8B-B14F-4D97-AF65-F5344CB8AC3E}">
        <p14:creationId xmlns:p14="http://schemas.microsoft.com/office/powerpoint/2010/main" val="1839380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Google sheet (backend)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6900" lvl="0" indent="0">
              <a:lnSpc>
                <a:spcPct val="100000"/>
              </a:lnSpc>
              <a:buNone/>
            </a:pPr>
            <a:r>
              <a:rPr lang="en-US" sz="1400" dirty="0"/>
              <a:t>1) You can validate it at this link: https://docs.google.com/spreadsheets/d/1Sj06m3z4Z06dGNjL7VlEnlXbIlCKOWTjZqtOF2Rx7HA/edit?usp=sharing</a:t>
            </a:r>
          </a:p>
        </p:txBody>
      </p:sp>
      <p:pic>
        <p:nvPicPr>
          <p:cNvPr id="6" name="Picture 5">
            <a:extLst>
              <a:ext uri="{FF2B5EF4-FFF2-40B4-BE49-F238E27FC236}">
                <a16:creationId xmlns:a16="http://schemas.microsoft.com/office/drawing/2014/main" id="{3B03EC31-37F8-2F57-1C4C-D0EFD5F7C774}"/>
              </a:ext>
            </a:extLst>
          </p:cNvPr>
          <p:cNvPicPr>
            <a:picLocks noChangeAspect="1"/>
          </p:cNvPicPr>
          <p:nvPr/>
        </p:nvPicPr>
        <p:blipFill>
          <a:blip r:embed="rId4"/>
          <a:stretch>
            <a:fillRect/>
          </a:stretch>
        </p:blipFill>
        <p:spPr>
          <a:xfrm>
            <a:off x="3556000" y="0"/>
            <a:ext cx="8524852" cy="4661070"/>
          </a:xfrm>
          <a:prstGeom prst="rect">
            <a:avLst/>
          </a:prstGeom>
        </p:spPr>
      </p:pic>
    </p:spTree>
    <p:extLst>
      <p:ext uri="{BB962C8B-B14F-4D97-AF65-F5344CB8AC3E}">
        <p14:creationId xmlns:p14="http://schemas.microsoft.com/office/powerpoint/2010/main" val="4007115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chatbot.html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6900" lvl="0" indent="0">
              <a:lnSpc>
                <a:spcPct val="100000"/>
              </a:lnSpc>
              <a:buNone/>
            </a:pPr>
            <a:r>
              <a:rPr lang="en-US" sz="1400" dirty="0"/>
              <a:t>1) Compared to Assignment1, I have replaced the RASA Chatbot with an image of it because the file is too large to submit in the submission folder. Nonetheless, checkout Assignment1 to find out how it is done!</a:t>
            </a:r>
          </a:p>
        </p:txBody>
      </p:sp>
      <p:pic>
        <p:nvPicPr>
          <p:cNvPr id="6" name="Picture 5">
            <a:extLst>
              <a:ext uri="{FF2B5EF4-FFF2-40B4-BE49-F238E27FC236}">
                <a16:creationId xmlns:a16="http://schemas.microsoft.com/office/drawing/2014/main" id="{37356764-8CFC-41E3-E575-BB79CEC9DCEC}"/>
              </a:ext>
            </a:extLst>
          </p:cNvPr>
          <p:cNvPicPr>
            <a:picLocks noChangeAspect="1"/>
          </p:cNvPicPr>
          <p:nvPr/>
        </p:nvPicPr>
        <p:blipFill>
          <a:blip r:embed="rId4"/>
          <a:stretch>
            <a:fillRect/>
          </a:stretch>
        </p:blipFill>
        <p:spPr>
          <a:xfrm>
            <a:off x="2644561" y="221673"/>
            <a:ext cx="8839539" cy="4459253"/>
          </a:xfrm>
          <a:prstGeom prst="rect">
            <a:avLst/>
          </a:prstGeom>
        </p:spPr>
      </p:pic>
    </p:spTree>
    <p:extLst>
      <p:ext uri="{BB962C8B-B14F-4D97-AF65-F5344CB8AC3E}">
        <p14:creationId xmlns:p14="http://schemas.microsoft.com/office/powerpoint/2010/main" val="1402459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Index_login.html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6900" lvl="0" indent="0">
              <a:lnSpc>
                <a:spcPct val="100000"/>
              </a:lnSpc>
              <a:buNone/>
            </a:pPr>
            <a:r>
              <a:rPr lang="en-US" sz="1400" dirty="0"/>
              <a:t>1) Sign in with email(any) and password(any). If any is missing, will not pass the login stage</a:t>
            </a:r>
          </a:p>
          <a:p>
            <a:pPr marL="36900" lvl="0" indent="0">
              <a:lnSpc>
                <a:spcPct val="100000"/>
              </a:lnSpc>
              <a:buNone/>
            </a:pPr>
            <a:r>
              <a:rPr lang="en-US" sz="1400" dirty="0"/>
              <a:t>2) Click on “Register” and a Modal will pop up</a:t>
            </a:r>
          </a:p>
          <a:p>
            <a:pPr marL="36900" lvl="0" indent="0">
              <a:lnSpc>
                <a:spcPct val="100000"/>
              </a:lnSpc>
              <a:buNone/>
            </a:pPr>
            <a:r>
              <a:rPr lang="en-US" sz="1400" dirty="0"/>
              <a:t>3) All the navigator will point back to “index_login.html” if no local storage for variable email and password detected</a:t>
            </a:r>
          </a:p>
        </p:txBody>
      </p:sp>
    </p:spTree>
    <p:extLst>
      <p:ext uri="{BB962C8B-B14F-4D97-AF65-F5344CB8AC3E}">
        <p14:creationId xmlns:p14="http://schemas.microsoft.com/office/powerpoint/2010/main" val="2410384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726E0AA-ACAD-4929-A688-C5F6D3E37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Index_login.html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cxnSp>
        <p:nvCxnSpPr>
          <p:cNvPr id="64" name="Straight Connector 63">
            <a:extLst>
              <a:ext uri="{FF2B5EF4-FFF2-40B4-BE49-F238E27FC236}">
                <a16:creationId xmlns:a16="http://schemas.microsoft.com/office/drawing/2014/main" id="{F3BDF5F1-11B9-42EB-800A-B3D749BB4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1476686"/>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C5ECE40-3346-10CF-0BA8-734158B4DB11}"/>
              </a:ext>
            </a:extLst>
          </p:cNvPr>
          <p:cNvPicPr>
            <a:picLocks noChangeAspect="1"/>
          </p:cNvPicPr>
          <p:nvPr/>
        </p:nvPicPr>
        <p:blipFill>
          <a:blip r:embed="rId6"/>
          <a:stretch>
            <a:fillRect/>
          </a:stretch>
        </p:blipFill>
        <p:spPr>
          <a:xfrm>
            <a:off x="1650737" y="64654"/>
            <a:ext cx="10304386" cy="4350327"/>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6900" lvl="0" indent="0">
              <a:lnSpc>
                <a:spcPct val="100000"/>
              </a:lnSpc>
              <a:buNone/>
            </a:pPr>
            <a:r>
              <a:rPr lang="en-US" sz="1400" dirty="0"/>
              <a:t>1) Sign in with email(any) and password(any). If any is missing, will not pass the login stage</a:t>
            </a:r>
          </a:p>
          <a:p>
            <a:pPr marL="36900" lvl="0" indent="0">
              <a:lnSpc>
                <a:spcPct val="100000"/>
              </a:lnSpc>
              <a:buNone/>
            </a:pPr>
            <a:r>
              <a:rPr lang="en-US" sz="1400" dirty="0"/>
              <a:t>2) Click on “Register” and a </a:t>
            </a:r>
            <a:r>
              <a:rPr lang="en-US" sz="1400" b="1" dirty="0">
                <a:solidFill>
                  <a:srgbClr val="FF0000"/>
                </a:solidFill>
              </a:rPr>
              <a:t>bootstrap modal </a:t>
            </a:r>
            <a:r>
              <a:rPr lang="en-US" sz="1400" dirty="0"/>
              <a:t>will pop up</a:t>
            </a:r>
          </a:p>
          <a:p>
            <a:pPr marL="36900" lvl="0" indent="0">
              <a:lnSpc>
                <a:spcPct val="100000"/>
              </a:lnSpc>
              <a:buNone/>
            </a:pPr>
            <a:r>
              <a:rPr lang="en-US" sz="1400" dirty="0"/>
              <a:t>3) All the navigator will point back to “index_login.html” if no local storage for variable email and password detected</a:t>
            </a: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Sign out/Sign In</a:t>
            </a:r>
            <a:br>
              <a:rPr lang="en-US" sz="3600" dirty="0"/>
            </a:br>
            <a:r>
              <a:rPr lang="en-US" sz="3600" dirty="0"/>
              <a:t>function</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Click the Sign out / Sign In function to delete the local storage of “email” and “password”. Click “Back To Login” to return to home page</a:t>
            </a:r>
          </a:p>
          <a:p>
            <a:pPr marL="379800" lvl="0" indent="-342900">
              <a:lnSpc>
                <a:spcPct val="100000"/>
              </a:lnSpc>
              <a:buAutoNum type="arabicParenR"/>
            </a:pPr>
            <a:r>
              <a:rPr lang="en-US" sz="1400" dirty="0"/>
              <a:t>After that try clicking on any of the nav tab and you will be lead back to login page! – You must login to enter the compound of the other features!</a:t>
            </a:r>
          </a:p>
        </p:txBody>
      </p:sp>
      <p:pic>
        <p:nvPicPr>
          <p:cNvPr id="6" name="Picture 5">
            <a:extLst>
              <a:ext uri="{FF2B5EF4-FFF2-40B4-BE49-F238E27FC236}">
                <a16:creationId xmlns:a16="http://schemas.microsoft.com/office/drawing/2014/main" id="{380A3ECF-A1A1-1C59-A39B-7136986C9E22}"/>
              </a:ext>
            </a:extLst>
          </p:cNvPr>
          <p:cNvPicPr>
            <a:picLocks noChangeAspect="1"/>
          </p:cNvPicPr>
          <p:nvPr/>
        </p:nvPicPr>
        <p:blipFill>
          <a:blip r:embed="rId4"/>
          <a:stretch>
            <a:fillRect/>
          </a:stretch>
        </p:blipFill>
        <p:spPr>
          <a:xfrm>
            <a:off x="2364509" y="84929"/>
            <a:ext cx="9541164" cy="4298766"/>
          </a:xfrm>
          <a:prstGeom prst="rect">
            <a:avLst/>
          </a:prstGeom>
        </p:spPr>
      </p:pic>
    </p:spTree>
    <p:extLst>
      <p:ext uri="{BB962C8B-B14F-4D97-AF65-F5344CB8AC3E}">
        <p14:creationId xmlns:p14="http://schemas.microsoft.com/office/powerpoint/2010/main" val="2930859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Further Work</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457200" indent="-457200">
              <a:buAutoNum type="arabicParenR"/>
            </a:pPr>
            <a:r>
              <a:rPr lang="en-US" sz="1200" dirty="0"/>
              <a:t>Deploy webapp and Rasa server on Cloud providers</a:t>
            </a:r>
          </a:p>
          <a:p>
            <a:pPr marL="457200" indent="-457200">
              <a:buAutoNum type="arabicParenR"/>
            </a:pPr>
            <a:r>
              <a:rPr lang="en-US" sz="1200" dirty="0"/>
              <a:t>Use Hive and cloud databases to schedule the scrapping data process to database.</a:t>
            </a:r>
          </a:p>
        </p:txBody>
      </p:sp>
    </p:spTree>
    <p:extLst>
      <p:ext uri="{BB962C8B-B14F-4D97-AF65-F5344CB8AC3E}">
        <p14:creationId xmlns:p14="http://schemas.microsoft.com/office/powerpoint/2010/main" val="3400410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5271354" y="1422291"/>
            <a:ext cx="3947771" cy="1850651"/>
          </a:xfrm>
        </p:spPr>
        <p:txBody>
          <a:bodyPr>
            <a:normAutofit/>
          </a:bodyPr>
          <a:lstStyle/>
          <a:p>
            <a:pPr algn="l"/>
            <a:r>
              <a:rPr lang="en-US" sz="3600" dirty="0"/>
              <a:t>Thank you!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76100" y="1753922"/>
            <a:ext cx="2703827" cy="3038039"/>
          </a:xfrm>
          <a:prstGeom prst="rect">
            <a:avLst/>
          </a:prstGeom>
        </p:spPr>
      </p:pic>
    </p:spTree>
    <p:extLst>
      <p:ext uri="{BB962C8B-B14F-4D97-AF65-F5344CB8AC3E}">
        <p14:creationId xmlns:p14="http://schemas.microsoft.com/office/powerpoint/2010/main" val="38771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Index_login.html: click “Register”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6900" lvl="0" indent="0">
              <a:lnSpc>
                <a:spcPct val="100000"/>
              </a:lnSpc>
              <a:buNone/>
            </a:pPr>
            <a:r>
              <a:rPr lang="en-US" sz="1400" dirty="0"/>
              <a:t>1) On the Modal</a:t>
            </a:r>
          </a:p>
          <a:p>
            <a:pPr marL="36900" lvl="0" indent="0">
              <a:lnSpc>
                <a:spcPct val="100000"/>
              </a:lnSpc>
              <a:buNone/>
            </a:pPr>
            <a:r>
              <a:rPr lang="en-US" sz="1400" dirty="0"/>
              <a:t>2) You can click “cancel” to leave the modal or click “sign up”</a:t>
            </a:r>
          </a:p>
          <a:p>
            <a:pPr marL="36900" lvl="0" indent="0">
              <a:lnSpc>
                <a:spcPct val="100000"/>
              </a:lnSpc>
              <a:buNone/>
            </a:pPr>
            <a:r>
              <a:rPr lang="en-US" sz="1400" dirty="0"/>
              <a:t>3) Make sure all details are filled, or the signup will alert you to fill up the fields</a:t>
            </a:r>
          </a:p>
        </p:txBody>
      </p:sp>
      <p:pic>
        <p:nvPicPr>
          <p:cNvPr id="6" name="Picture 5">
            <a:extLst>
              <a:ext uri="{FF2B5EF4-FFF2-40B4-BE49-F238E27FC236}">
                <a16:creationId xmlns:a16="http://schemas.microsoft.com/office/drawing/2014/main" id="{7E7512D9-8C9D-72D9-7544-3DA0DE0E9083}"/>
              </a:ext>
            </a:extLst>
          </p:cNvPr>
          <p:cNvPicPr>
            <a:picLocks noChangeAspect="1"/>
          </p:cNvPicPr>
          <p:nvPr/>
        </p:nvPicPr>
        <p:blipFill>
          <a:blip r:embed="rId4"/>
          <a:stretch>
            <a:fillRect/>
          </a:stretch>
        </p:blipFill>
        <p:spPr>
          <a:xfrm>
            <a:off x="2863272" y="85684"/>
            <a:ext cx="9328728" cy="4460283"/>
          </a:xfrm>
          <a:prstGeom prst="rect">
            <a:avLst/>
          </a:prstGeom>
        </p:spPr>
      </p:pic>
    </p:spTree>
    <p:extLst>
      <p:ext uri="{BB962C8B-B14F-4D97-AF65-F5344CB8AC3E}">
        <p14:creationId xmlns:p14="http://schemas.microsoft.com/office/powerpoint/2010/main" val="230512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Listing.html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6900" lvl="0" indent="0">
              <a:lnSpc>
                <a:spcPct val="100000"/>
              </a:lnSpc>
              <a:buNone/>
            </a:pPr>
            <a:r>
              <a:rPr lang="en-US" sz="1400" dirty="0"/>
              <a:t>1) Upon login-in, landing page is at “listing.html”</a:t>
            </a:r>
          </a:p>
          <a:p>
            <a:pPr marL="36900" lvl="0" indent="0">
              <a:lnSpc>
                <a:spcPct val="100000"/>
              </a:lnSpc>
              <a:buNone/>
            </a:pPr>
            <a:r>
              <a:rPr lang="en-US" sz="1400" dirty="0"/>
              <a:t>2) At this point, all the navigation tabs will work since you are officially </a:t>
            </a:r>
            <a:r>
              <a:rPr lang="en-US" sz="1400" dirty="0" err="1"/>
              <a:t>loggedin</a:t>
            </a:r>
            <a:r>
              <a:rPr lang="en-US" sz="1400" dirty="0"/>
              <a:t>!</a:t>
            </a:r>
          </a:p>
          <a:p>
            <a:pPr marL="36900" lvl="0" indent="0">
              <a:lnSpc>
                <a:spcPct val="100000"/>
              </a:lnSpc>
              <a:buNone/>
            </a:pPr>
            <a:r>
              <a:rPr lang="en-US" sz="1400" dirty="0"/>
              <a:t>3) There are 43 </a:t>
            </a:r>
            <a:r>
              <a:rPr lang="en-US" sz="1400" b="1" dirty="0">
                <a:solidFill>
                  <a:srgbClr val="FF0000"/>
                </a:solidFill>
              </a:rPr>
              <a:t>Bootstrap Cards</a:t>
            </a:r>
          </a:p>
        </p:txBody>
      </p:sp>
      <p:pic>
        <p:nvPicPr>
          <p:cNvPr id="6" name="Picture 5">
            <a:extLst>
              <a:ext uri="{FF2B5EF4-FFF2-40B4-BE49-F238E27FC236}">
                <a16:creationId xmlns:a16="http://schemas.microsoft.com/office/drawing/2014/main" id="{B5CC659B-8DD6-A92B-49F9-381BE685FCC4}"/>
              </a:ext>
            </a:extLst>
          </p:cNvPr>
          <p:cNvPicPr>
            <a:picLocks noChangeAspect="1"/>
          </p:cNvPicPr>
          <p:nvPr/>
        </p:nvPicPr>
        <p:blipFill>
          <a:blip r:embed="rId4"/>
          <a:stretch>
            <a:fillRect/>
          </a:stretch>
        </p:blipFill>
        <p:spPr>
          <a:xfrm>
            <a:off x="2595419" y="0"/>
            <a:ext cx="9504218" cy="4696559"/>
          </a:xfrm>
          <a:prstGeom prst="rect">
            <a:avLst/>
          </a:prstGeom>
        </p:spPr>
      </p:pic>
    </p:spTree>
    <p:extLst>
      <p:ext uri="{BB962C8B-B14F-4D97-AF65-F5344CB8AC3E}">
        <p14:creationId xmlns:p14="http://schemas.microsoft.com/office/powerpoint/2010/main" val="2333240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fontScale="90000"/>
          </a:bodyPr>
          <a:lstStyle/>
          <a:p>
            <a:pPr algn="l"/>
            <a:r>
              <a:rPr lang="en-US" sz="3600" dirty="0"/>
              <a:t>Listing.html: using search bar and clicking list group items</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6900" lvl="0" indent="0">
              <a:lnSpc>
                <a:spcPct val="100000"/>
              </a:lnSpc>
              <a:buNone/>
            </a:pPr>
            <a:r>
              <a:rPr lang="en-US" sz="1400" dirty="0"/>
              <a:t>1) Filter movies with search bar</a:t>
            </a:r>
          </a:p>
          <a:p>
            <a:pPr marL="36900" lvl="0" indent="0">
              <a:lnSpc>
                <a:spcPct val="100000"/>
              </a:lnSpc>
              <a:buNone/>
            </a:pPr>
            <a:r>
              <a:rPr lang="en-US" sz="1400" dirty="0"/>
              <a:t>2) C</a:t>
            </a:r>
            <a:r>
              <a:rPr lang="en-US" sz="1400" b="1" dirty="0">
                <a:solidFill>
                  <a:schemeClr val="tx1"/>
                </a:solidFill>
              </a:rPr>
              <a:t>lic</a:t>
            </a:r>
            <a:r>
              <a:rPr lang="en-US" sz="1400" dirty="0"/>
              <a:t>k “Synopsis” to reveal </a:t>
            </a:r>
            <a:r>
              <a:rPr lang="en-US" sz="1400" b="1" dirty="0">
                <a:solidFill>
                  <a:srgbClr val="FF0000"/>
                </a:solidFill>
              </a:rPr>
              <a:t>bootstrap collapse</a:t>
            </a:r>
          </a:p>
          <a:p>
            <a:pPr marL="36900" lvl="0" indent="0">
              <a:lnSpc>
                <a:spcPct val="100000"/>
              </a:lnSpc>
              <a:buNone/>
            </a:pPr>
            <a:r>
              <a:rPr lang="en-US" sz="1400" dirty="0"/>
              <a:t>3) Click on “More Details” to go to “movieDetail.html”</a:t>
            </a:r>
          </a:p>
        </p:txBody>
      </p:sp>
      <p:pic>
        <p:nvPicPr>
          <p:cNvPr id="6" name="Picture 5">
            <a:extLst>
              <a:ext uri="{FF2B5EF4-FFF2-40B4-BE49-F238E27FC236}">
                <a16:creationId xmlns:a16="http://schemas.microsoft.com/office/drawing/2014/main" id="{5F798587-0FEF-176F-ED82-BBACE66D43C9}"/>
              </a:ext>
            </a:extLst>
          </p:cNvPr>
          <p:cNvPicPr>
            <a:picLocks noChangeAspect="1"/>
          </p:cNvPicPr>
          <p:nvPr/>
        </p:nvPicPr>
        <p:blipFill>
          <a:blip r:embed="rId4"/>
          <a:stretch>
            <a:fillRect/>
          </a:stretch>
        </p:blipFill>
        <p:spPr>
          <a:xfrm>
            <a:off x="2963062" y="41654"/>
            <a:ext cx="9164282" cy="4504313"/>
          </a:xfrm>
          <a:prstGeom prst="rect">
            <a:avLst/>
          </a:prstGeom>
        </p:spPr>
      </p:pic>
    </p:spTree>
    <p:extLst>
      <p:ext uri="{BB962C8B-B14F-4D97-AF65-F5344CB8AC3E}">
        <p14:creationId xmlns:p14="http://schemas.microsoft.com/office/powerpoint/2010/main" val="3791510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movieDetail.html (top third)	</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6900" lvl="0" indent="0">
              <a:lnSpc>
                <a:spcPct val="100000"/>
              </a:lnSpc>
              <a:buNone/>
            </a:pPr>
            <a:r>
              <a:rPr lang="en-US" sz="1400" dirty="0"/>
              <a:t>1) Click on actor image to lead to the official actor profile on IMDB.com</a:t>
            </a:r>
          </a:p>
          <a:p>
            <a:pPr marL="36900" lvl="0" indent="0">
              <a:lnSpc>
                <a:spcPct val="100000"/>
              </a:lnSpc>
              <a:buNone/>
            </a:pPr>
            <a:r>
              <a:rPr lang="en-US" sz="1400" dirty="0"/>
              <a:t>2) Click on the posters or movie titles in Recommendations to lead to trailer on </a:t>
            </a:r>
            <a:r>
              <a:rPr lang="en-US" sz="1400" dirty="0" err="1"/>
              <a:t>Youtube</a:t>
            </a:r>
            <a:r>
              <a:rPr lang="en-US" sz="1400" dirty="0"/>
              <a:t>.</a:t>
            </a:r>
          </a:p>
          <a:p>
            <a:pPr marL="36900" lvl="0" indent="0">
              <a:lnSpc>
                <a:spcPct val="100000"/>
              </a:lnSpc>
              <a:buNone/>
            </a:pPr>
            <a:r>
              <a:rPr lang="en-US" sz="1400" dirty="0"/>
              <a:t>3) There is a auto running </a:t>
            </a:r>
            <a:r>
              <a:rPr lang="en-US" sz="1400" dirty="0" err="1"/>
              <a:t>Youtube</a:t>
            </a:r>
            <a:r>
              <a:rPr lang="en-US" sz="1400" dirty="0"/>
              <a:t> video below the movie posters in the middle card</a:t>
            </a:r>
          </a:p>
        </p:txBody>
      </p:sp>
      <p:pic>
        <p:nvPicPr>
          <p:cNvPr id="6" name="Picture 5">
            <a:extLst>
              <a:ext uri="{FF2B5EF4-FFF2-40B4-BE49-F238E27FC236}">
                <a16:creationId xmlns:a16="http://schemas.microsoft.com/office/drawing/2014/main" id="{81E6A194-0889-3C5F-C3F4-1ABCBE5EDF3F}"/>
              </a:ext>
            </a:extLst>
          </p:cNvPr>
          <p:cNvPicPr>
            <a:picLocks noChangeAspect="1"/>
          </p:cNvPicPr>
          <p:nvPr/>
        </p:nvPicPr>
        <p:blipFill>
          <a:blip r:embed="rId4"/>
          <a:stretch>
            <a:fillRect/>
          </a:stretch>
        </p:blipFill>
        <p:spPr>
          <a:xfrm>
            <a:off x="3346122" y="215105"/>
            <a:ext cx="8384406" cy="4143250"/>
          </a:xfrm>
          <a:prstGeom prst="rect">
            <a:avLst/>
          </a:prstGeom>
        </p:spPr>
      </p:pic>
    </p:spTree>
    <p:extLst>
      <p:ext uri="{BB962C8B-B14F-4D97-AF65-F5344CB8AC3E}">
        <p14:creationId xmlns:p14="http://schemas.microsoft.com/office/powerpoint/2010/main" val="235058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movieDetail.html (second third)</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6900" lvl="0" indent="0">
              <a:lnSpc>
                <a:spcPct val="100000"/>
              </a:lnSpc>
              <a:buNone/>
            </a:pPr>
            <a:r>
              <a:rPr lang="en-US" sz="1400" dirty="0"/>
              <a:t>1) Click on “Click here for Full Review” to lead to any of the “[].html” files under folder “</a:t>
            </a:r>
            <a:r>
              <a:rPr lang="en-US" sz="1400" dirty="0" err="1"/>
              <a:t>reviews_per_movie</a:t>
            </a:r>
            <a:r>
              <a:rPr lang="en-US" sz="1400" dirty="0"/>
              <a:t>” where “[]” is the index number of the selected movie.</a:t>
            </a:r>
          </a:p>
        </p:txBody>
      </p:sp>
      <p:pic>
        <p:nvPicPr>
          <p:cNvPr id="6" name="Picture 5">
            <a:extLst>
              <a:ext uri="{FF2B5EF4-FFF2-40B4-BE49-F238E27FC236}">
                <a16:creationId xmlns:a16="http://schemas.microsoft.com/office/drawing/2014/main" id="{CEB83C14-056F-188A-CC4D-CD4406469AFD}"/>
              </a:ext>
            </a:extLst>
          </p:cNvPr>
          <p:cNvPicPr>
            <a:picLocks noChangeAspect="1"/>
          </p:cNvPicPr>
          <p:nvPr/>
        </p:nvPicPr>
        <p:blipFill>
          <a:blip r:embed="rId4"/>
          <a:stretch>
            <a:fillRect/>
          </a:stretch>
        </p:blipFill>
        <p:spPr>
          <a:xfrm>
            <a:off x="2613890" y="33384"/>
            <a:ext cx="9476509" cy="4670313"/>
          </a:xfrm>
          <a:prstGeom prst="rect">
            <a:avLst/>
          </a:prstGeom>
        </p:spPr>
      </p:pic>
    </p:spTree>
    <p:extLst>
      <p:ext uri="{BB962C8B-B14F-4D97-AF65-F5344CB8AC3E}">
        <p14:creationId xmlns:p14="http://schemas.microsoft.com/office/powerpoint/2010/main" val="3116277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movieDetail.html (second third)</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Click on “Click here for Full Plot” to reveal the </a:t>
            </a:r>
            <a:r>
              <a:rPr lang="en-US" sz="1400" b="1" dirty="0">
                <a:solidFill>
                  <a:srgbClr val="FF0000"/>
                </a:solidFill>
              </a:rPr>
              <a:t>Bootstrap </a:t>
            </a:r>
            <a:r>
              <a:rPr lang="en-US" sz="1400" b="1" dirty="0" err="1">
                <a:solidFill>
                  <a:srgbClr val="FF0000"/>
                </a:solidFill>
              </a:rPr>
              <a:t>Offcanvas</a:t>
            </a:r>
            <a:r>
              <a:rPr lang="en-US" sz="1400" b="1" dirty="0">
                <a:solidFill>
                  <a:srgbClr val="FF0000"/>
                </a:solidFill>
              </a:rPr>
              <a:t> </a:t>
            </a:r>
            <a:r>
              <a:rPr lang="en-US" sz="1400" dirty="0"/>
              <a:t>feature</a:t>
            </a:r>
          </a:p>
          <a:p>
            <a:pPr marL="379800" lvl="0" indent="-342900">
              <a:lnSpc>
                <a:spcPct val="100000"/>
              </a:lnSpc>
              <a:buAutoNum type="arabicParenR"/>
            </a:pPr>
            <a:r>
              <a:rPr lang="en-US" sz="1400" dirty="0"/>
              <a:t>Lastly, click on “Download data” to download a backend csv dummy file I uploaded</a:t>
            </a:r>
          </a:p>
        </p:txBody>
      </p:sp>
      <p:pic>
        <p:nvPicPr>
          <p:cNvPr id="6" name="Picture 5">
            <a:extLst>
              <a:ext uri="{FF2B5EF4-FFF2-40B4-BE49-F238E27FC236}">
                <a16:creationId xmlns:a16="http://schemas.microsoft.com/office/drawing/2014/main" id="{88B9A6E9-81C0-DD57-01B7-59ABDAED5476}"/>
              </a:ext>
            </a:extLst>
          </p:cNvPr>
          <p:cNvPicPr>
            <a:picLocks noChangeAspect="1"/>
          </p:cNvPicPr>
          <p:nvPr/>
        </p:nvPicPr>
        <p:blipFill>
          <a:blip r:embed="rId4"/>
          <a:stretch>
            <a:fillRect/>
          </a:stretch>
        </p:blipFill>
        <p:spPr>
          <a:xfrm>
            <a:off x="3005894" y="184232"/>
            <a:ext cx="9060873" cy="4440207"/>
          </a:xfrm>
          <a:prstGeom prst="rect">
            <a:avLst/>
          </a:prstGeom>
        </p:spPr>
      </p:pic>
    </p:spTree>
    <p:extLst>
      <p:ext uri="{BB962C8B-B14F-4D97-AF65-F5344CB8AC3E}">
        <p14:creationId xmlns:p14="http://schemas.microsoft.com/office/powerpoint/2010/main" val="139062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07900" y="4208220"/>
            <a:ext cx="3947771" cy="1850651"/>
          </a:xfrm>
        </p:spPr>
        <p:txBody>
          <a:bodyPr>
            <a:normAutofit/>
          </a:bodyPr>
          <a:lstStyle/>
          <a:p>
            <a:pPr algn="l"/>
            <a:r>
              <a:rPr lang="en-US" sz="3600" dirty="0"/>
              <a:t>movieDetail.html (Last third)</a:t>
            </a: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1950462" y="643467"/>
            <a:ext cx="2703827" cy="3038039"/>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264334" y="4545967"/>
            <a:ext cx="6319003" cy="1850651"/>
          </a:xfrm>
        </p:spPr>
        <p:txBody>
          <a:bodyPr anchor="ctr">
            <a:normAutofit/>
          </a:bodyPr>
          <a:lstStyle/>
          <a:p>
            <a:pPr marL="379800" lvl="0" indent="-342900">
              <a:lnSpc>
                <a:spcPct val="100000"/>
              </a:lnSpc>
              <a:buAutoNum type="arabicParenR"/>
            </a:pPr>
            <a:r>
              <a:rPr lang="en-US" sz="1400" dirty="0"/>
              <a:t>The Gallery is a </a:t>
            </a:r>
            <a:r>
              <a:rPr lang="en-US" sz="1400" b="1" dirty="0">
                <a:solidFill>
                  <a:srgbClr val="FF0000"/>
                </a:solidFill>
              </a:rPr>
              <a:t>Bootstrap Carousel </a:t>
            </a:r>
            <a:r>
              <a:rPr lang="en-US" sz="1400" dirty="0"/>
              <a:t>of 5 pictures full HD. I scrapped the images using </a:t>
            </a:r>
            <a:r>
              <a:rPr lang="en-US" sz="1400" b="1" dirty="0" err="1">
                <a:solidFill>
                  <a:srgbClr val="00B0F0"/>
                </a:solidFill>
              </a:rPr>
              <a:t>Serapi</a:t>
            </a:r>
            <a:r>
              <a:rPr lang="en-US" sz="1400" b="1" dirty="0">
                <a:solidFill>
                  <a:srgbClr val="00B0F0"/>
                </a:solidFill>
              </a:rPr>
              <a:t> Python</a:t>
            </a:r>
            <a:r>
              <a:rPr lang="en-US" sz="1400" dirty="0"/>
              <a:t>.</a:t>
            </a:r>
          </a:p>
          <a:p>
            <a:pPr marL="379800" lvl="0" indent="-342900">
              <a:lnSpc>
                <a:spcPct val="100000"/>
              </a:lnSpc>
              <a:buAutoNum type="arabicParenR"/>
            </a:pPr>
            <a:r>
              <a:rPr lang="en-US" sz="1400" dirty="0"/>
              <a:t>There is a comments section, which is a static one (but it is not an image).</a:t>
            </a:r>
          </a:p>
        </p:txBody>
      </p:sp>
      <p:pic>
        <p:nvPicPr>
          <p:cNvPr id="6" name="Picture 5">
            <a:extLst>
              <a:ext uri="{FF2B5EF4-FFF2-40B4-BE49-F238E27FC236}">
                <a16:creationId xmlns:a16="http://schemas.microsoft.com/office/drawing/2014/main" id="{EB9564FB-FFC0-DF3F-4C6F-ABADAD3A917B}"/>
              </a:ext>
            </a:extLst>
          </p:cNvPr>
          <p:cNvPicPr>
            <a:picLocks noChangeAspect="1"/>
          </p:cNvPicPr>
          <p:nvPr/>
        </p:nvPicPr>
        <p:blipFill>
          <a:blip r:embed="rId4"/>
          <a:stretch>
            <a:fillRect/>
          </a:stretch>
        </p:blipFill>
        <p:spPr>
          <a:xfrm>
            <a:off x="3302375" y="146336"/>
            <a:ext cx="8839200" cy="4331394"/>
          </a:xfrm>
          <a:prstGeom prst="rect">
            <a:avLst/>
          </a:prstGeom>
        </p:spPr>
      </p:pic>
    </p:spTree>
    <p:extLst>
      <p:ext uri="{BB962C8B-B14F-4D97-AF65-F5344CB8AC3E}">
        <p14:creationId xmlns:p14="http://schemas.microsoft.com/office/powerpoint/2010/main" val="42141587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C0A2D5BB48B84F9732E2DCADF9FE11" ma:contentTypeVersion="9" ma:contentTypeDescription="Create a new document." ma:contentTypeScope="" ma:versionID="ce570f4c22e181a9817f193be4f36fd6">
  <xsd:schema xmlns:xsd="http://www.w3.org/2001/XMLSchema" xmlns:xs="http://www.w3.org/2001/XMLSchema" xmlns:p="http://schemas.microsoft.com/office/2006/metadata/properties" xmlns:ns3="b6c0c252-3204-49b6-88b8-5610ac5e8280" xmlns:ns4="514c53a7-a7d5-4dd2-b3c0-eafc77fb5ce3" targetNamespace="http://schemas.microsoft.com/office/2006/metadata/properties" ma:root="true" ma:fieldsID="744a32d45eb5bedc9872341b16efc7c5" ns3:_="" ns4:_="">
    <xsd:import namespace="b6c0c252-3204-49b6-88b8-5610ac5e8280"/>
    <xsd:import namespace="514c53a7-a7d5-4dd2-b3c0-eafc77fb5ce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c0c252-3204-49b6-88b8-5610ac5e828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4c53a7-a7d5-4dd2-b3c0-eafc77fb5ce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172B53-C825-4E73-9A1D-C7E84D341A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c0c252-3204-49b6-88b8-5610ac5e8280"/>
    <ds:schemaRef ds:uri="514c53a7-a7d5-4dd2-b3c0-eafc77fb5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514c53a7-a7d5-4dd2-b3c0-eafc77fb5ce3"/>
    <ds:schemaRef ds:uri="http://purl.org/dc/dcmitype/"/>
    <ds:schemaRef ds:uri="http://purl.org/dc/terms/"/>
    <ds:schemaRef ds:uri="http://schemas.microsoft.com/office/2006/metadata/properties"/>
    <ds:schemaRef ds:uri="http://schemas.microsoft.com/office/2006/documentManagement/types"/>
    <ds:schemaRef ds:uri="http://www.w3.org/XML/1998/namespace"/>
    <ds:schemaRef ds:uri="http://purl.org/dc/elements/1.1/"/>
    <ds:schemaRef ds:uri="b6c0c252-3204-49b6-88b8-5610ac5e8280"/>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Ion</Template>
  <TotalTime>70</TotalTime>
  <Words>994</Words>
  <Application>Microsoft Office PowerPoint</Application>
  <PresentationFormat>Widescreen</PresentationFormat>
  <Paragraphs>91</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Goudy Old Style</vt:lpstr>
      <vt:lpstr>Wingdings 2</vt:lpstr>
      <vt:lpstr>SlateVTI</vt:lpstr>
      <vt:lpstr>CA2 Movie Review App (FWD)</vt:lpstr>
      <vt:lpstr>Index_login.html </vt:lpstr>
      <vt:lpstr>Index_login.html: click “Register” </vt:lpstr>
      <vt:lpstr>Listing.html </vt:lpstr>
      <vt:lpstr>Listing.html: using search bar and clicking list group items</vt:lpstr>
      <vt:lpstr>movieDetail.html (top third) </vt:lpstr>
      <vt:lpstr>movieDetail.html (second third)</vt:lpstr>
      <vt:lpstr>movieDetail.html (second third)</vt:lpstr>
      <vt:lpstr>movieDetail.html (Last third)</vt:lpstr>
      <vt:lpstr>[].html (for [] from 0 to 42)</vt:lpstr>
      <vt:lpstr>Promotion.html </vt:lpstr>
      <vt:lpstr>Cathaypromotions.html </vt:lpstr>
      <vt:lpstr>goldenVpromotion.html </vt:lpstr>
      <vt:lpstr>shawpromotion.html </vt:lpstr>
      <vt:lpstr>contact.html </vt:lpstr>
      <vt:lpstr>contact.html (working POST request)</vt:lpstr>
      <vt:lpstr>Google sheet (backend) </vt:lpstr>
      <vt:lpstr>chatbot.html </vt:lpstr>
      <vt:lpstr>Index_login.html </vt:lpstr>
      <vt:lpstr>Sign out/Sign In function</vt:lpstr>
      <vt:lpstr>Further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CA2 Movie Review App (FWD)</dc:title>
  <dc:creator>CHAN JIA YI</dc:creator>
  <cp:lastModifiedBy>CHAN JIA YI</cp:lastModifiedBy>
  <cp:revision>26</cp:revision>
  <dcterms:created xsi:type="dcterms:W3CDTF">2022-08-09T11:32:10Z</dcterms:created>
  <dcterms:modified xsi:type="dcterms:W3CDTF">2022-08-09T13:02:56Z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0x01010040C0A2D5BB48B84F9732E2DCADF9FE11</vt:lpwstr>
  </property>
</Properties>
</file>